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6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7" r:id="rId11"/>
    <p:sldId id="265" r:id="rId12"/>
    <p:sldId id="268" r:id="rId13"/>
    <p:sldId id="271" r:id="rId14"/>
    <p:sldId id="272" r:id="rId15"/>
    <p:sldId id="273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  <a:srgbClr val="66FFFF"/>
    <a:srgbClr val="0099CC"/>
    <a:srgbClr val="FF6600"/>
    <a:srgbClr val="969696"/>
    <a:srgbClr val="52505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50" autoAdjust="0"/>
    <p:restoredTop sz="94660"/>
  </p:normalViewPr>
  <p:slideViewPr>
    <p:cSldViewPr>
      <p:cViewPr>
        <p:scale>
          <a:sx n="90" d="100"/>
          <a:sy n="90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>
                <a:latin typeface="Times New Roman" pitchFamily="18" charset="0"/>
                <a:cs typeface="Times New Roman" pitchFamily="18" charset="0"/>
              </a:defRPr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Аттестация</a:t>
            </a:r>
            <a:r>
              <a:rPr lang="ru-RU" b="1" baseline="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педагогических кадров 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ln>
          <a:solidFill>
            <a:srgbClr val="FFFF66"/>
          </a:solidFill>
        </a:ln>
      </c:spPr>
    </c:sideWall>
    <c:backWall>
      <c:thickness val="0"/>
      <c:spPr>
        <a:ln>
          <a:solidFill>
            <a:srgbClr val="FFFF66"/>
          </a:solidFill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педагогов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15</c:v>
                </c:pt>
                <c:pt idx="2">
                  <c:v>15</c:v>
                </c:pt>
                <c:pt idx="3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аттестовано на категорию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10</c:v>
                </c:pt>
                <c:pt idx="2">
                  <c:v>11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аттестовано на соответствие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509696"/>
        <c:axId val="52523776"/>
        <c:axId val="0"/>
      </c:bar3DChart>
      <c:catAx>
        <c:axId val="5250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2523776"/>
        <c:crosses val="autoZero"/>
        <c:auto val="1"/>
        <c:lblAlgn val="ctr"/>
        <c:lblOffset val="100"/>
        <c:noMultiLvlLbl val="0"/>
      </c:catAx>
      <c:valAx>
        <c:axId val="525237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>
            <a:solidFill>
              <a:srgbClr val="7030A0"/>
            </a:solidFill>
          </a:ln>
        </c:spPr>
        <c:crossAx val="52509696"/>
        <c:crosses val="autoZero"/>
        <c:crossBetween val="between"/>
      </c:valAx>
      <c:spPr>
        <a:noFill/>
        <a:ln w="19166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3BE1D-1766-4FD4-8CA2-E03703A6BEB3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3DCFA-5B11-4C2C-8DB6-2BB35EAF5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446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5DEAA-EC3D-484D-BFC9-9F200B4AD301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F5613-8B2E-4309-BDA2-1236DF845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334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F5613-8B2E-4309-BDA2-1236DF84579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120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F5613-8B2E-4309-BDA2-1236DF84579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430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F5613-8B2E-4309-BDA2-1236DF84579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402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F5613-8B2E-4309-BDA2-1236DF84579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276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F5613-8B2E-4309-BDA2-1236DF84579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1403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F5613-8B2E-4309-BDA2-1236DF84579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9390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F5613-8B2E-4309-BDA2-1236DF84579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5099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F5613-8B2E-4309-BDA2-1236DF84579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727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F5613-8B2E-4309-BDA2-1236DF84579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935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F5613-8B2E-4309-BDA2-1236DF84579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20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F5613-8B2E-4309-BDA2-1236DF84579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213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F5613-8B2E-4309-BDA2-1236DF84579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819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F5613-8B2E-4309-BDA2-1236DF84579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03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F5613-8B2E-4309-BDA2-1236DF84579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145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F5613-8B2E-4309-BDA2-1236DF84579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72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F5613-8B2E-4309-BDA2-1236DF84579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421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F953-69A9-476C-98C3-E51A3E7F5B6D}" type="datetime1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92EF-E12F-4A87-9101-3F5322E09AF2}" type="datetime1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EB5A-60A9-4A25-AC7E-4328DDA30936}" type="datetime1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FBD-5801-438A-A44F-A4309F9A8121}" type="datetime1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1DD-AD56-4000-9B19-D5ACEF7CC96C}" type="datetime1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E27-F044-4DC0-B4FF-2366A7EE2BB1}" type="datetime1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59C8-4A4C-4DC7-92E8-038DC6A382EF}" type="datetime1">
              <a:rPr lang="ru-RU" smtClean="0"/>
              <a:t>26.10.2017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385D-6C3B-4CA2-B000-F39B9D38350A}" type="datetime1">
              <a:rPr lang="ru-RU" smtClean="0"/>
              <a:t>26.10.2017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6A2F-A8F5-4564-8D62-B62D0D142FF6}" type="datetime1">
              <a:rPr lang="ru-RU" smtClean="0"/>
              <a:t>26.10.2017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B09F-E109-4D37-BE19-E7BB4CB5E5ED}" type="datetime1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1FF-A19D-40ED-AA7F-F422E3EFEC2B}" type="datetime1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1DC1C-00CE-44D0-8A06-F2C8475AF230}" type="datetime1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24936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СИСТЕМА РАБОТЫ 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СТАРШЕГО ВОСПИТАТЕЛЯ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 ПОВЫШЕНИЮ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ПРОФЕССИОНАЛЬНОГО 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УРОВНЯ ПЕДАГОГОВ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 МЕЖАТТЕСТАЦИОННЫЙ 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ПЕРИОД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2240" y="5157192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С.В. Максимова, старший воспитатель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МАДОУ «Детский сад № 147 комбинированного вида с татарским языком воспитания и обучения»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Кировского района г. Казани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(2 здание по ул. Аксакова, 25а)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6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7779" y="260648"/>
            <a:ext cx="803239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Индивидуальный маршрут профессионального 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развития педагога (самообразование)</a:t>
            </a:r>
            <a:endParaRPr lang="ru-RU" sz="2800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284966"/>
              </p:ext>
            </p:extLst>
          </p:nvPr>
        </p:nvGraphicFramePr>
        <p:xfrm>
          <a:off x="577779" y="1214755"/>
          <a:ext cx="8052703" cy="4819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10430"/>
                <a:gridCol w="1577328"/>
                <a:gridCol w="1643533"/>
                <a:gridCol w="1610430"/>
                <a:gridCol w="1610982"/>
              </a:tblGrid>
              <a:tr h="186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2016-2017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3" marR="60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2017-2018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3" marR="60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2018-2019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3" marR="60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2019-2020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3" marR="60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2020-2021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3" marR="60893" marT="0" marB="0"/>
                </a:tc>
              </a:tr>
              <a:tr h="4279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 Составление плана работы по самообразованию на тему: «Формирование навыков здорового образа жизни у воспитанников».                                    2. Изучение нормативно – правовых документов и литературы по данной теме. 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3. </a:t>
                      </a:r>
                      <a:r>
                        <a:rPr lang="ru-RU" sz="1100" dirty="0">
                          <a:effectLst/>
                        </a:rPr>
                        <a:t>Посещение </a:t>
                      </a:r>
                      <a:r>
                        <a:rPr lang="ru-RU" sz="1100" dirty="0" smtClean="0">
                          <a:effectLst/>
                        </a:rPr>
                        <a:t>м/о, семинаров, </a:t>
                      </a:r>
                      <a:r>
                        <a:rPr lang="ru-RU" sz="1100" dirty="0" err="1" smtClean="0">
                          <a:effectLst/>
                        </a:rPr>
                        <a:t>вебинаров</a:t>
                      </a:r>
                      <a:r>
                        <a:rPr lang="ru-RU" sz="1100" dirty="0" smtClean="0">
                          <a:effectLst/>
                        </a:rPr>
                        <a:t>.                          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4.Оборудование </a:t>
                      </a:r>
                      <a:r>
                        <a:rPr lang="ru-RU" sz="1100" dirty="0">
                          <a:effectLst/>
                        </a:rPr>
                        <a:t>спортивной зоны (атрибуты, оборудование для спортивных упражнений и игр). 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3" marR="608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1. Изучение методической, педагогической и предметной литературы с целью освоения новыми методиками и технологиями по </a:t>
                      </a:r>
                      <a:r>
                        <a:rPr lang="ru-RU" sz="1100" dirty="0" err="1">
                          <a:effectLst/>
                        </a:rPr>
                        <a:t>здоровьесбережению</a:t>
                      </a:r>
                      <a:r>
                        <a:rPr lang="ru-RU" sz="1100" dirty="0">
                          <a:effectLst/>
                        </a:rPr>
                        <a:t> в соответствии с ФГОС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2. Пополнение творческой лаборатории.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3. Оформление консультаций для родителей.                            4. Выступление на </a:t>
                      </a:r>
                      <a:r>
                        <a:rPr lang="ru-RU" sz="1100" dirty="0" smtClean="0">
                          <a:effectLst/>
                        </a:rPr>
                        <a:t>педагогическом совете</a:t>
                      </a:r>
                      <a:r>
                        <a:rPr lang="ru-RU" sz="1100" dirty="0">
                          <a:effectLst/>
                        </a:rPr>
                        <a:t>.                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5. Подбор памяток для родителей.  </a:t>
                      </a:r>
                      <a:endParaRPr lang="ru-RU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effectLst/>
                        </a:rPr>
                        <a:t>6. Участие в конкурсах различного уровня.                        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893" marR="608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1. </a:t>
                      </a:r>
                      <a:r>
                        <a:rPr lang="ru-RU" sz="1100" dirty="0" smtClean="0">
                          <a:effectLst/>
                        </a:rPr>
                        <a:t>Посещение, участие</a:t>
                      </a:r>
                      <a:r>
                        <a:rPr lang="ru-RU" sz="1100" baseline="0" dirty="0" smtClean="0">
                          <a:effectLst/>
                        </a:rPr>
                        <a:t> </a:t>
                      </a:r>
                      <a:r>
                        <a:rPr lang="ru-RU" sz="1100" dirty="0" smtClean="0">
                          <a:effectLst/>
                        </a:rPr>
                        <a:t> м/о, семинаров, </a:t>
                      </a:r>
                      <a:r>
                        <a:rPr lang="ru-RU" sz="1100" dirty="0" err="1" smtClean="0">
                          <a:effectLst/>
                        </a:rPr>
                        <a:t>вебинаров</a:t>
                      </a:r>
                      <a:r>
                        <a:rPr lang="ru-RU" sz="1100" dirty="0" smtClean="0">
                          <a:effectLst/>
                        </a:rPr>
                        <a:t>.                                                   2</a:t>
                      </a:r>
                      <a:r>
                        <a:rPr lang="ru-RU" sz="1100" dirty="0">
                          <a:effectLst/>
                        </a:rPr>
                        <a:t>. Консультации  для родителей.                               3. Внедрение </a:t>
                      </a:r>
                      <a:r>
                        <a:rPr lang="ru-RU" sz="1100" dirty="0" err="1">
                          <a:effectLst/>
                        </a:rPr>
                        <a:t>здоровьесберегающих</a:t>
                      </a:r>
                      <a:r>
                        <a:rPr lang="ru-RU" sz="1100" dirty="0">
                          <a:effectLst/>
                        </a:rPr>
                        <a:t> технологий в </a:t>
                      </a:r>
                      <a:r>
                        <a:rPr lang="ru-RU" sz="1100" dirty="0" smtClean="0">
                          <a:effectLst/>
                        </a:rPr>
                        <a:t>ООД</a:t>
                      </a:r>
                      <a:r>
                        <a:rPr lang="ru-RU" sz="1100" dirty="0">
                          <a:effectLst/>
                        </a:rPr>
                        <a:t>.                  4. Изучение новинок методической литературы.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5. Прохождение курсов повышения квалификации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6. Разработка упражнений, атрибутов  по закаливанию</a:t>
                      </a:r>
                      <a:r>
                        <a:rPr lang="ru-RU" sz="1100" dirty="0" smtClean="0">
                          <a:effectLst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7. Обмен</a:t>
                      </a:r>
                      <a:r>
                        <a:rPr lang="ru-RU" sz="1100" baseline="0" dirty="0" smtClean="0">
                          <a:effectLst/>
                        </a:rPr>
                        <a:t> опытом в СМИ.</a:t>
                      </a:r>
                      <a:endParaRPr lang="ru-RU" sz="11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8. </a:t>
                      </a:r>
                      <a:r>
                        <a:rPr lang="ru-RU" sz="1000" dirty="0" smtClean="0">
                          <a:effectLst/>
                        </a:rPr>
                        <a:t> Участие в конкурсах различного уровня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893" marR="608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smtClean="0">
                          <a:effectLst/>
                        </a:rPr>
                        <a:t>1. Выступления </a:t>
                      </a:r>
                      <a:r>
                        <a:rPr lang="ru-RU" sz="1100" dirty="0">
                          <a:effectLst/>
                        </a:rPr>
                        <a:t>на </a:t>
                      </a:r>
                      <a:r>
                        <a:rPr lang="ru-RU" sz="1100" dirty="0" smtClean="0">
                          <a:effectLst/>
                        </a:rPr>
                        <a:t>педагогических советах, м/о, семинарах.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effectLst/>
                        </a:rPr>
                        <a:t>2</a:t>
                      </a:r>
                      <a:r>
                        <a:rPr lang="ru-RU" sz="1100" dirty="0">
                          <a:effectLst/>
                        </a:rPr>
                        <a:t>. </a:t>
                      </a:r>
                      <a:r>
                        <a:rPr lang="ru-RU" sz="1100" dirty="0" smtClean="0">
                          <a:effectLst/>
                        </a:rPr>
                        <a:t>Посещение М/О.                          </a:t>
                      </a:r>
                      <a:r>
                        <a:rPr lang="ru-RU" sz="1100" dirty="0">
                          <a:effectLst/>
                        </a:rPr>
                        <a:t>3. Создание информаций для родителей в виде буклетов, папок.                     4. Взаимодействие с семьями - </a:t>
                      </a:r>
                      <a:r>
                        <a:rPr lang="ru-RU" sz="1100" dirty="0" smtClean="0">
                          <a:effectLst/>
                        </a:rPr>
                        <a:t>обогащение </a:t>
                      </a:r>
                      <a:r>
                        <a:rPr lang="ru-RU" sz="1100" dirty="0">
                          <a:effectLst/>
                        </a:rPr>
                        <a:t>информационных стендов </a:t>
                      </a:r>
                      <a:r>
                        <a:rPr lang="ru-RU" sz="1100" dirty="0" smtClean="0">
                          <a:effectLst/>
                        </a:rPr>
                        <a:t>группы, сайта </a:t>
                      </a:r>
                      <a:r>
                        <a:rPr lang="ru-RU" sz="1100" dirty="0">
                          <a:effectLst/>
                        </a:rPr>
                        <a:t>для родителей.             </a:t>
                      </a:r>
                      <a:endParaRPr lang="ru-RU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5. Подготовка и проведение совместных мероприятий и праздников.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6. Разработка методических пособий по применению инновационных методов приобщения дошкольников к  ЗОЖ.                                           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893" marR="608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effectLst/>
                        </a:rPr>
                        <a:t>1. Посещение </a:t>
                      </a:r>
                      <a:r>
                        <a:rPr lang="ru-RU" sz="1100" dirty="0" smtClean="0">
                          <a:effectLst/>
                        </a:rPr>
                        <a:t>м/о, семинаров.                          </a:t>
                      </a:r>
                      <a:r>
                        <a:rPr lang="ru-RU" sz="1100" dirty="0">
                          <a:effectLst/>
                        </a:rPr>
                        <a:t>2.Участие </a:t>
                      </a:r>
                      <a:r>
                        <a:rPr lang="ru-RU" sz="1100" dirty="0" smtClean="0">
                          <a:effectLst/>
                        </a:rPr>
                        <a:t>в конкурсах различного уровня.                          </a:t>
                      </a:r>
                      <a:r>
                        <a:rPr lang="ru-RU" sz="1100" dirty="0">
                          <a:effectLst/>
                        </a:rPr>
                        <a:t>3.Консультации для воспитателей «Организация проведения прогулок для формирования здорового образа жизни».                4.Подготовка и участие воспитанников в детских смотрах и </a:t>
                      </a:r>
                      <a:r>
                        <a:rPr lang="ru-RU" sz="1100" dirty="0" smtClean="0">
                          <a:effectLst/>
                        </a:rPr>
                        <a:t>конкурсах ДОУ, района, города</a:t>
                      </a:r>
                      <a:r>
                        <a:rPr lang="ru-RU" sz="11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effectLst/>
                        </a:rPr>
                        <a:t>5. Разработка  </a:t>
                      </a:r>
                      <a:r>
                        <a:rPr lang="ru-RU" sz="1100" dirty="0" smtClean="0">
                          <a:effectLst/>
                        </a:rPr>
                        <a:t>программы </a:t>
                      </a:r>
                      <a:r>
                        <a:rPr lang="ru-RU" sz="1100" dirty="0">
                          <a:effectLst/>
                        </a:rPr>
                        <a:t>по </a:t>
                      </a:r>
                      <a:r>
                        <a:rPr lang="ru-RU" sz="1100" dirty="0" err="1">
                          <a:effectLst/>
                        </a:rPr>
                        <a:t>здоровьесберегающим</a:t>
                      </a:r>
                      <a:r>
                        <a:rPr lang="ru-RU" sz="1100" dirty="0">
                          <a:effectLst/>
                        </a:rPr>
                        <a:t> технологиям.                                 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893" marR="608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95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1108994"/>
              </p:ext>
            </p:extLst>
          </p:nvPr>
        </p:nvGraphicFramePr>
        <p:xfrm>
          <a:off x="142875" y="1071563"/>
          <a:ext cx="8715375" cy="4643438"/>
        </p:xfrm>
        <a:graphic>
          <a:graphicData uri="http://schemas.openxmlformats.org/drawingml/2006/table">
            <a:tbl>
              <a:tblPr/>
              <a:tblGrid>
                <a:gridCol w="1928813"/>
                <a:gridCol w="2168525"/>
                <a:gridCol w="2085975"/>
                <a:gridCol w="2532062"/>
              </a:tblGrid>
              <a:tr h="7540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411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411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 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411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 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411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и методы работы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70125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Продуктивная деятельность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Обеспечить наличие форм представления результатов педагогической деятельности педагога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4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Заполнение форм, представлений, результатов педагогической деятельности педагога совместно с администрацией ДОУ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4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рейтинг деятельности     педагога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методическая продукция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отчеты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самоанализы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выписки из приказов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справки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4DA"/>
                    </a:solidFill>
                  </a:tcPr>
                </a:tc>
              </a:tr>
              <a:tr h="161925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целей  и результатов педагогической деятельности педагога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портфолио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сайт педагога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AED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260648"/>
            <a:ext cx="82528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ЭТАПЫ СОПРОВОЖДЕНИЯ АТТЕСТУЕМОГО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94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99592" y="488370"/>
            <a:ext cx="7272808" cy="914400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портфолио, сайт педагога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197221" y="1407209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896413"/>
            <a:ext cx="6192688" cy="524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Свидетельство о прохождении КПК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2548752"/>
            <a:ext cx="6192688" cy="524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Дипломы, грамоты 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10249" y="3225627"/>
            <a:ext cx="6192688" cy="524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Методические разработки, публикации, выступления 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10249" y="3861048"/>
            <a:ext cx="6192688" cy="524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Достижения воспитанников 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96388" y="4509120"/>
            <a:ext cx="6192688" cy="524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Творческая лаборатория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7373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625" y="500063"/>
            <a:ext cx="8391525" cy="595153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altLang="ru-RU" b="1" dirty="0" smtClean="0"/>
              <a:t>     </a:t>
            </a:r>
            <a:r>
              <a:rPr lang="ru-RU" altLang="ru-RU" b="1" dirty="0" smtClean="0">
                <a:solidFill>
                  <a:srgbClr val="800080"/>
                </a:solidFill>
              </a:rPr>
              <a:t>Показатели эффективности </a:t>
            </a:r>
          </a:p>
          <a:p>
            <a:pPr algn="ctr">
              <a:buFontTx/>
              <a:buNone/>
            </a:pPr>
            <a:r>
              <a:rPr lang="ru-RU" altLang="ru-RU" b="1" dirty="0" smtClean="0">
                <a:solidFill>
                  <a:srgbClr val="800080"/>
                </a:solidFill>
              </a:rPr>
              <a:t>     повышения квалификации </a:t>
            </a:r>
          </a:p>
          <a:p>
            <a:pPr>
              <a:buFontTx/>
              <a:buNone/>
            </a:pPr>
            <a:r>
              <a:rPr lang="ru-RU" altLang="ru-RU" sz="2400" b="1" dirty="0" smtClean="0">
                <a:solidFill>
                  <a:srgbClr val="002060"/>
                </a:solidFill>
              </a:rPr>
              <a:t>  - 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повышение качества профессиональной деятельности;</a:t>
            </a:r>
          </a:p>
          <a:p>
            <a:pPr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</a:rPr>
              <a:t>  - освоение теоретических основ;</a:t>
            </a:r>
          </a:p>
          <a:p>
            <a:pPr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</a:rPr>
              <a:t>  - активность в методической, познавательной, самообразовательной работе;</a:t>
            </a:r>
          </a:p>
          <a:p>
            <a:pPr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800" b="1" dirty="0">
                <a:solidFill>
                  <a:srgbClr val="002060"/>
                </a:solidFill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- развитие творческих способностей педагогов;</a:t>
            </a:r>
          </a:p>
          <a:p>
            <a:pPr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800" b="1" dirty="0">
                <a:solidFill>
                  <a:srgbClr val="002060"/>
                </a:solidFill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- изменения в мотивах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деятельности</a:t>
            </a:r>
            <a:endParaRPr lang="ru-RU" altLang="ru-RU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3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800" b="1" dirty="0">
                <a:solidFill>
                  <a:srgbClr val="002060"/>
                </a:solidFill>
                <a:cs typeface="Times New Roman" pitchFamily="18" charset="0"/>
              </a:rPr>
              <a:t>Правильно организованное методическое сопровождение </a:t>
            </a:r>
            <a:endParaRPr lang="ru-RU" altLang="ru-RU" sz="28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профессионального </a:t>
            </a:r>
            <a:r>
              <a:rPr lang="ru-RU" altLang="ru-RU" sz="2800" b="1" dirty="0">
                <a:solidFill>
                  <a:srgbClr val="002060"/>
                </a:solidFill>
                <a:cs typeface="Times New Roman" pitchFamily="18" charset="0"/>
              </a:rPr>
              <a:t>развития педагога </a:t>
            </a:r>
            <a:endParaRPr lang="ru-RU" altLang="ru-RU" sz="28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обеспечивает </a:t>
            </a:r>
            <a:r>
              <a:rPr lang="ru-RU" altLang="ru-RU" sz="2800" b="1" dirty="0">
                <a:solidFill>
                  <a:srgbClr val="002060"/>
                </a:solidFill>
                <a:cs typeface="Times New Roman" pitchFamily="18" charset="0"/>
              </a:rPr>
              <a:t>непрерывный рост его профессиональной компетентности, способствует повышению качества </a:t>
            </a:r>
            <a:r>
              <a:rPr lang="ru-RU" alt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образования</a:t>
            </a:r>
            <a:endParaRPr lang="ru-RU" altLang="ru-RU" sz="28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4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940279"/>
              </p:ext>
            </p:extLst>
          </p:nvPr>
        </p:nvGraphicFramePr>
        <p:xfrm>
          <a:off x="3110632" y="3479800"/>
          <a:ext cx="5731048" cy="277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536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85750" y="571500"/>
            <a:ext cx="8534400" cy="58801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ru-RU" altLang="ru-RU" b="1" dirty="0" smtClean="0"/>
              <a:t>    </a:t>
            </a:r>
            <a:r>
              <a:rPr lang="ru-RU" altLang="ru-RU" b="1" dirty="0" smtClean="0">
                <a:solidFill>
                  <a:srgbClr val="7030A0"/>
                </a:solidFill>
              </a:rPr>
              <a:t>В ПЕРСПЕКТИВЕ:</a:t>
            </a:r>
          </a:p>
          <a:p>
            <a:pPr>
              <a:buNone/>
            </a:pPr>
            <a:endParaRPr lang="ru-RU" altLang="ru-RU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altLang="ru-RU" i="1" dirty="0">
                <a:solidFill>
                  <a:srgbClr val="7030A0"/>
                </a:solidFill>
              </a:rPr>
              <a:t> </a:t>
            </a:r>
            <a:r>
              <a:rPr lang="ru-RU" altLang="ru-RU" i="1" dirty="0" smtClean="0">
                <a:solidFill>
                  <a:srgbClr val="7030A0"/>
                </a:solidFill>
              </a:rPr>
              <a:t>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- повышение </a:t>
            </a: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правовой, информационной и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  профессиональной </a:t>
            </a: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компетентностей всех педагогов дошкольного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учреждения</a:t>
            </a:r>
          </a:p>
          <a:p>
            <a:pPr>
              <a:buNone/>
            </a:pP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  - </a:t>
            </a: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увеличение  количества педагогов, имеющих 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 высшую </a:t>
            </a: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и первую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квалификационные категории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None/>
            </a:pPr>
            <a:r>
              <a:rPr lang="ru-RU" alt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</a:rPr>
              <a:t>- 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добиться 100% прохождения аттестации</a:t>
            </a:r>
          </a:p>
          <a:p>
            <a:pPr>
              <a:buFontTx/>
              <a:buNone/>
            </a:pPr>
            <a:endParaRPr lang="ru-RU" altLang="ru-RU" sz="2400" i="1" dirty="0" smtClean="0">
              <a:solidFill>
                <a:srgbClr val="7030A0"/>
              </a:solidFill>
            </a:endParaRPr>
          </a:p>
          <a:p>
            <a:pPr>
              <a:buFontTx/>
              <a:buNone/>
            </a:pPr>
            <a:endParaRPr lang="ru-RU" altLang="ru-RU" sz="2400" i="1" dirty="0" smtClean="0">
              <a:solidFill>
                <a:srgbClr val="800080"/>
              </a:solidFill>
            </a:endParaRPr>
          </a:p>
          <a:p>
            <a:pPr>
              <a:buFontTx/>
              <a:buNone/>
            </a:pPr>
            <a:r>
              <a:rPr lang="ru-RU" altLang="ru-RU" sz="2400" i="1" dirty="0" smtClean="0">
                <a:solidFill>
                  <a:srgbClr val="7030A0"/>
                </a:solidFill>
              </a:rPr>
              <a:t>-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96412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81285" y="1213009"/>
            <a:ext cx="5933034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</a:t>
            </a:r>
          </a:p>
          <a:p>
            <a:pPr algn="ctr"/>
            <a:r>
              <a:rPr lang="ru-RU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внимание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130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76672"/>
            <a:ext cx="698434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АТТЕСТАЦИЯ – определение 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соответствия  уровня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профессиональной компетенции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педагогических  работников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требованиям к квалификации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при присвоении им 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квалификационных категорий.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6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80728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ЦЕЛЬ АТТЕСТАЦИИ – 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с</a:t>
            </a:r>
            <a:r>
              <a:rPr lang="ru-RU" sz="3600" b="1" dirty="0" smtClean="0">
                <a:solidFill>
                  <a:srgbClr val="002060"/>
                </a:solidFill>
              </a:rPr>
              <a:t>тимулирование </a:t>
            </a:r>
            <a:r>
              <a:rPr lang="ru-RU" sz="3600" b="1" dirty="0" smtClean="0">
                <a:solidFill>
                  <a:srgbClr val="002060"/>
                </a:solidFill>
              </a:rPr>
              <a:t>роста квалификации,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профессионализма и продуктивности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(результативности) педагогического труда, </a:t>
            </a:r>
            <a:r>
              <a:rPr lang="ru-RU" sz="3600" b="1" dirty="0" smtClean="0">
                <a:solidFill>
                  <a:srgbClr val="002060"/>
                </a:solidFill>
              </a:rPr>
              <a:t>развитие </a:t>
            </a:r>
            <a:r>
              <a:rPr lang="ru-RU" sz="3600" b="1" dirty="0" smtClean="0">
                <a:solidFill>
                  <a:srgbClr val="002060"/>
                </a:solidFill>
              </a:rPr>
              <a:t>творческой инициативы </a:t>
            </a:r>
            <a:r>
              <a:rPr lang="ru-RU" sz="3600" b="1" dirty="0" smtClean="0">
                <a:solidFill>
                  <a:srgbClr val="002060"/>
                </a:solidFill>
              </a:rPr>
              <a:t>как </a:t>
            </a:r>
            <a:r>
              <a:rPr lang="ru-RU" sz="3600" b="1" dirty="0" smtClean="0">
                <a:solidFill>
                  <a:srgbClr val="002060"/>
                </a:solidFill>
              </a:rPr>
              <a:t>условий, </a:t>
            </a:r>
            <a:r>
              <a:rPr lang="ru-RU" sz="3600" b="1" dirty="0" smtClean="0">
                <a:solidFill>
                  <a:srgbClr val="002060"/>
                </a:solidFill>
              </a:rPr>
              <a:t>способствующих </a:t>
            </a:r>
            <a:r>
              <a:rPr lang="ru-RU" sz="3600" b="1" dirty="0" smtClean="0">
                <a:solidFill>
                  <a:srgbClr val="002060"/>
                </a:solidFill>
              </a:rPr>
              <a:t>развитию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к</a:t>
            </a:r>
            <a:r>
              <a:rPr lang="ru-RU" sz="3600" b="1" dirty="0" smtClean="0">
                <a:solidFill>
                  <a:srgbClr val="002060"/>
                </a:solidFill>
              </a:rPr>
              <a:t>ачества </a:t>
            </a:r>
            <a:r>
              <a:rPr lang="ru-RU" sz="3600" b="1" dirty="0" smtClean="0">
                <a:solidFill>
                  <a:srgbClr val="002060"/>
                </a:solidFill>
              </a:rPr>
              <a:t>образования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89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1"/>
            <a:ext cx="8568951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ОСНОВНЫЕ ЗАДАЧИ АТТЕСТАЦИИ</a:t>
            </a:r>
          </a:p>
          <a:p>
            <a:pPr marL="571500" indent="-571500">
              <a:buFontTx/>
              <a:buChar char="-"/>
            </a:pPr>
            <a:r>
              <a:rPr lang="ru-RU" sz="3600" b="1" dirty="0" smtClean="0">
                <a:solidFill>
                  <a:srgbClr val="002060"/>
                </a:solidFill>
              </a:rPr>
              <a:t>стимулирование  целенаправленного, непрерывного повышения уровня профессиональной компетенции педагогических работников</a:t>
            </a:r>
          </a:p>
          <a:p>
            <a:pPr marL="571500" indent="-571500">
              <a:buFontTx/>
              <a:buChar char="-"/>
            </a:pPr>
            <a:r>
              <a:rPr lang="ru-RU" sz="3600" b="1" dirty="0" smtClean="0">
                <a:solidFill>
                  <a:srgbClr val="002060"/>
                </a:solidFill>
              </a:rPr>
              <a:t>повышение эффективности  и качества педагогического труда</a:t>
            </a:r>
          </a:p>
          <a:p>
            <a:pPr marL="571500" indent="-571500">
              <a:buFontTx/>
              <a:buChar char="-"/>
            </a:pPr>
            <a:r>
              <a:rPr lang="ru-RU" sz="3600" b="1" dirty="0" smtClean="0">
                <a:solidFill>
                  <a:srgbClr val="002060"/>
                </a:solidFill>
              </a:rPr>
              <a:t>выявление перспектив использования потенциальных возможностей педагогических работников</a:t>
            </a:r>
          </a:p>
          <a:p>
            <a:pPr algn="ctr"/>
            <a:r>
              <a:rPr lang="ru-RU" sz="3600" b="1" dirty="0" smtClean="0"/>
              <a:t> </a:t>
            </a:r>
          </a:p>
          <a:p>
            <a:pPr algn="ctr"/>
            <a:endParaRPr lang="ru-RU" sz="3600" b="1" dirty="0"/>
          </a:p>
          <a:p>
            <a:pPr algn="ctr"/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79321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1"/>
            <a:ext cx="856895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ОСНОВНАЯ ЗАДАЧА 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МЕЖАТТЕСТАЦИОННОГО ПЕРИОДА</a:t>
            </a:r>
          </a:p>
          <a:p>
            <a:pPr algn="ctr"/>
            <a:r>
              <a:rPr lang="ru-RU" sz="3600" b="1" u="sng" dirty="0" smtClean="0">
                <a:solidFill>
                  <a:srgbClr val="002060"/>
                </a:solidFill>
              </a:rPr>
              <a:t>организация научно-методического сопровождения и поддержка педагога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 повышении уровня его профессиональной компетенции, разработке и продвижении по индивидуальной траектории профессионального развития</a:t>
            </a:r>
          </a:p>
          <a:p>
            <a:pPr algn="ctr"/>
            <a:endParaRPr lang="ru-RU" sz="3600" b="1" dirty="0"/>
          </a:p>
          <a:p>
            <a:pPr algn="ctr"/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74201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036336"/>
              </p:ext>
            </p:extLst>
          </p:nvPr>
        </p:nvGraphicFramePr>
        <p:xfrm>
          <a:off x="683568" y="1196752"/>
          <a:ext cx="7488834" cy="4727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169"/>
                <a:gridCol w="1521169"/>
                <a:gridCol w="1316200"/>
                <a:gridCol w="645535"/>
                <a:gridCol w="668309"/>
                <a:gridCol w="668309"/>
                <a:gridCol w="668309"/>
                <a:gridCol w="668309"/>
                <a:gridCol w="667525"/>
              </a:tblGrid>
              <a:tr h="1160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ФИО педагога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должность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КПК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АТТЕСТАЦИЯ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2017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2018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2019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2021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351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Максимова Светлана Валерьевна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Старший воспитатель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2018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351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Назипова Наталия Анатольевна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Учитель-логопед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2018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351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Зиннатова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Аниса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Тимергалиевна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Воспитатель по обучению детей тат.яз.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2019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351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Хасанова Валида Габбазовна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Музыкальный руководитель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2018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effectLst/>
                        </a:rPr>
                        <a:t>А</a:t>
                      </a:r>
                      <a:r>
                        <a:rPr lang="ru-RU" sz="700" baseline="-25000" dirty="0" err="1" smtClean="0">
                          <a:effectLst/>
                        </a:rPr>
                        <a:t>сзд</a:t>
                      </a:r>
                      <a:r>
                        <a:rPr lang="ru-RU" sz="700" baseline="-25000" dirty="0" smtClean="0">
                          <a:effectLst/>
                        </a:rPr>
                        <a:t>(01.09)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aseline="-250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351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Перцева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Елена Евгеньевна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Воспитатель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2018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231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Тюменева Руфия Борисовна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Воспитатель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2019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351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Губайдуллина Ильфия Ильясовна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Воспитатель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351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Нигматзянова Лилия Гильмутдиновна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Воспитатель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2018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351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Сергеева Татьяна Юрьевна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Воспитатель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effectLst/>
                        </a:rPr>
                        <a:t>А</a:t>
                      </a:r>
                      <a:r>
                        <a:rPr lang="ru-RU" sz="700" baseline="-25000" dirty="0" err="1" smtClean="0">
                          <a:effectLst/>
                        </a:rPr>
                        <a:t>сзд</a:t>
                      </a:r>
                      <a:r>
                        <a:rPr lang="ru-RU" sz="700" baseline="-25000" dirty="0" smtClean="0">
                          <a:effectLst/>
                        </a:rPr>
                        <a:t>(01.09)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aseline="-250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351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Камалетдинова Гульнара Рашидовна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Воспитатель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351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Парфилова Ольга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Петровна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Воспитатель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351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Домнина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Люция Ильгизовна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Воспитатель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351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Семенова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Варвара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Вячеславовна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Воспитатель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2019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effectLst/>
                        </a:rPr>
                        <a:t>А</a:t>
                      </a:r>
                      <a:r>
                        <a:rPr lang="ru-RU" sz="700" baseline="-25000" dirty="0" err="1" smtClean="0">
                          <a:effectLst/>
                        </a:rPr>
                        <a:t>сзд</a:t>
                      </a:r>
                      <a:r>
                        <a:rPr lang="ru-RU" sz="700" baseline="-25000" dirty="0" smtClean="0">
                          <a:effectLst/>
                        </a:rPr>
                        <a:t>(19.09)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ПЕРСПЕКТИВНЫЙ ПЛАН АТТЕСТАЦИИ ПЕДАГОГИЧЕСКИХ РАБОТНИКОВ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МАДОУ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сад № 147 комбинированного вида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татарским языком обучения и воспитания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Кировского района г. Казани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 здание)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12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89" y="605764"/>
            <a:ext cx="4824536" cy="5672667"/>
          </a:xfrm>
          <a:prstGeom prst="rect">
            <a:avLst/>
          </a:prstGeom>
        </p:spPr>
      </p:pic>
      <p:sp>
        <p:nvSpPr>
          <p:cNvPr id="3" name="Стрелка вправо 2"/>
          <p:cNvSpPr/>
          <p:nvPr/>
        </p:nvSpPr>
        <p:spPr>
          <a:xfrm flipH="1">
            <a:off x="5070620" y="3140968"/>
            <a:ext cx="3749851" cy="10926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   развивающая деятельность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10793"/>
            <a:ext cx="857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ЭТАПЫ МЕТОДИЧЕСКОГО СОПРОВОЖДЕНИЯ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flipH="1">
            <a:off x="5076055" y="1340768"/>
            <a:ext cx="3744416" cy="10926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002060"/>
                </a:solidFill>
              </a:rPr>
              <a:t> продуктивная </a:t>
            </a:r>
            <a:r>
              <a:rPr lang="ru-RU" b="1" dirty="0" smtClean="0">
                <a:solidFill>
                  <a:srgbClr val="002060"/>
                </a:solidFill>
              </a:rPr>
              <a:t>деятельность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 flipH="1">
            <a:off x="5173686" y="4784656"/>
            <a:ext cx="3729690" cy="10926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002060"/>
                </a:solidFill>
              </a:rPr>
              <a:t> диагностическая </a:t>
            </a:r>
            <a:r>
              <a:rPr lang="ru-RU" b="1" dirty="0" smtClean="0">
                <a:solidFill>
                  <a:srgbClr val="002060"/>
                </a:solidFill>
              </a:rPr>
              <a:t>деятельность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 flipV="1">
            <a:off x="3779912" y="4531570"/>
            <a:ext cx="432048" cy="1049812"/>
          </a:xfrm>
          <a:prstGeom prst="curvedLeftArrow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 flipH="1" flipV="1">
            <a:off x="167885" y="2515738"/>
            <a:ext cx="697200" cy="1852720"/>
          </a:xfrm>
          <a:prstGeom prst="curvedLeftArrow">
            <a:avLst/>
          </a:prstGeom>
          <a:solidFill>
            <a:srgbClr val="969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 flipV="1">
            <a:off x="4060563" y="1268760"/>
            <a:ext cx="439429" cy="1236632"/>
          </a:xfrm>
          <a:prstGeom prst="curvedLef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1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84652"/>
              </p:ext>
            </p:extLst>
          </p:nvPr>
        </p:nvGraphicFramePr>
        <p:xfrm>
          <a:off x="490228" y="721335"/>
          <a:ext cx="8345692" cy="5095377"/>
        </p:xfrm>
        <a:graphic>
          <a:graphicData uri="http://schemas.openxmlformats.org/drawingml/2006/table">
            <a:tbl>
              <a:tblPr/>
              <a:tblGrid>
                <a:gridCol w="2137556"/>
                <a:gridCol w="1839046"/>
                <a:gridCol w="1973525"/>
                <a:gridCol w="2395565"/>
              </a:tblGrid>
              <a:tr h="68808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</a:t>
                      </a:r>
                    </a:p>
                  </a:txBody>
                  <a:tcPr marL="28575" marR="28575" marT="28572" marB="2857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 </a:t>
                      </a:r>
                    </a:p>
                  </a:txBody>
                  <a:tcPr marL="28575" marR="28575" marT="28572" marB="2857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 </a:t>
                      </a:r>
                    </a:p>
                  </a:txBody>
                  <a:tcPr marL="28575" marR="28575" marT="28572" marB="2857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и методы работы</a:t>
                      </a:r>
                    </a:p>
                  </a:txBody>
                  <a:tcPr marL="28575" marR="28575" marT="28572" marB="2857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126236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Диагностическая деятельность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Всестороннее изучение личности и деятельности воспитателя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4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                 теоретических знаний воспитателя</a:t>
                      </a:r>
                    </a:p>
                  </a:txBody>
                  <a:tcPr marL="28575" marR="28575" marT="28572" marB="285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опрос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анкетирование. 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самоанализ педагогических знаний</a:t>
                      </a:r>
                    </a:p>
                  </a:txBody>
                  <a:tcPr marL="28575" marR="28575" marT="28572" marB="285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511328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AE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специальных умений и навыков воспитателя</a:t>
                      </a:r>
                    </a:p>
                  </a:txBody>
                  <a:tcPr marL="28575" marR="28575" marT="28572" marB="285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наблюдение. 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интервью с педагогом.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посещение и анализ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деятельности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педагога с воспитанниками </a:t>
                      </a:r>
                    </a:p>
                  </a:txBody>
                  <a:tcPr marL="28575" marR="28575" marT="28572" marB="285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672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личностных особенностей и профессионально значимых качеств воспитателя</a:t>
                      </a:r>
                    </a:p>
                  </a:txBody>
                  <a:tcPr marL="28575" marR="28575" marT="28572" marB="285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тестирование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анкетирование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опрос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2" marB="285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260648"/>
            <a:ext cx="82528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ЭТАПЫ СОПРОВОЖДЕНИЯ АТТЕСТУЕМОГО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6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726230"/>
              </p:ext>
            </p:extLst>
          </p:nvPr>
        </p:nvGraphicFramePr>
        <p:xfrm>
          <a:off x="236274" y="783868"/>
          <a:ext cx="8715375" cy="5332259"/>
        </p:xfrm>
        <a:graphic>
          <a:graphicData uri="http://schemas.openxmlformats.org/drawingml/2006/table">
            <a:tbl>
              <a:tblPr/>
              <a:tblGrid>
                <a:gridCol w="1887454"/>
                <a:gridCol w="2041609"/>
                <a:gridCol w="2071687"/>
                <a:gridCol w="2714625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411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411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 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411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 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411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и методы работы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916981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Развивающая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Обеспечить профессиональный рост и совершенствование мастерства воспитателя по всем показателям его деятельности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4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Расширение психолого-педагогических, методологических знаний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4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самообразование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4DA"/>
                    </a:solidFill>
                  </a:tcPr>
                </a:tc>
              </a:tr>
              <a:tr h="27635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A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4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профессионального мастерства и психологической компетентности педагога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информирование педагога о возможностях его профессионального роста.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курсы повышения квалификации.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посещение методических объединений района, города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презентации педагогического опыта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профессиональные конкурсы различного уровня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AED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260648"/>
            <a:ext cx="82528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ЭТАПЫ СОПРОВОЖДЕНИЯ АТТЕСТУЕМОГО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29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909</Words>
  <Application>Microsoft Office PowerPoint</Application>
  <PresentationFormat>Экран (4:3)</PresentationFormat>
  <Paragraphs>290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ds33</dc:creator>
  <cp:lastModifiedBy>Serg</cp:lastModifiedBy>
  <cp:revision>46</cp:revision>
  <cp:lastPrinted>2017-10-25T19:37:34Z</cp:lastPrinted>
  <dcterms:created xsi:type="dcterms:W3CDTF">2017-10-10T10:10:41Z</dcterms:created>
  <dcterms:modified xsi:type="dcterms:W3CDTF">2017-10-25T21:18:28Z</dcterms:modified>
</cp:coreProperties>
</file>